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64" r:id="rId7"/>
    <p:sldId id="270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9613837-4120-4FE5-BC76-6AB5843CEBE8}">
          <p14:sldIdLst>
            <p14:sldId id="256"/>
            <p14:sldId id="263"/>
            <p14:sldId id="264"/>
            <p14:sldId id="270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050FD1-5EF8-40B4-933E-C7F1F19D516B}" type="datetime1">
              <a:rPr lang="fr-FR" smtClean="0"/>
              <a:t>12/04/2025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D098F3-B520-43FE-B0B1-4362B4B9EE63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E3500-A753-413A-9568-6E3470D7D80B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D7AA47-0E4C-448B-9854-2324135364AA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38C9B3-0FF3-4EA6-A5BE-8819CB673926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fld id="{BF3EBD15-6D7F-42A9-8E80-18BB7D8D5D9A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BAF4F-D345-40AE-994D-E1765B80CC43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01A25F-EB0A-4F90-BA49-7ACA872B34D8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43630-A2FF-4BB1-B9F5-DAA442A7D59A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7890AD-9019-424C-B775-C69750DB8746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4D1B2-563D-44FB-B4FF-BBD3BB70DFB7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49DEA-2CDB-49C2-85A0-74936F5EFDC6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66DB0-B204-4002-9752-38343B0FEF7A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88CFC4-A386-4ED1-A4AA-659FBEC0BEA0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B5D978-23FF-41CD-98AF-424D1EC626B8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B42CD-3FA7-4D3C-AF89-29846692AACA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6122E-5243-47E3-81AE-35D88BC7F459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F5770-B609-45D1-B391-F2B1816E6170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FA2F0-3360-45E2-BAC8-79910B5486D8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30972C6A-678F-446E-8A7B-752F0B446CB6}" type="datetime1">
              <a:rPr lang="fr-FR" noProof="0" smtClean="0"/>
              <a:t>12/04/2025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lan rapproché de vagu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>
            <a:normAutofit fontScale="70000" lnSpcReduction="20000"/>
          </a:bodyPr>
          <a:lstStyle/>
          <a:p>
            <a:r>
              <a:rPr lang="fr-FR" dirty="0"/>
              <a:t>Amine AIT MOUSSA </a:t>
            </a:r>
          </a:p>
          <a:p>
            <a:r>
              <a:rPr lang="fr-FR" dirty="0"/>
              <a:t>INE2 DATA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rtlCol="0">
            <a:normAutofit/>
          </a:bodyPr>
          <a:lstStyle/>
          <a:p>
            <a:r>
              <a:rPr lang="fr-FR" dirty="0" err="1"/>
              <a:t>ImageSortAI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875D49-B23A-4CE6-BB0F-22F4B2A9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3" y="943427"/>
            <a:ext cx="7921841" cy="34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214A3-AE09-4799-8728-372F31D7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91C41-6182-44DE-84AC-523DAA4E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Développer un modèle CNN capable de classer automatiquement des images de vêtements (chaussures, pantalons/shorts, hauts) </a:t>
            </a:r>
            <a:r>
              <a:rPr lang="fr-FR" dirty="0" err="1"/>
              <a:t>scrapées</a:t>
            </a:r>
            <a:r>
              <a:rPr lang="fr-FR" dirty="0"/>
              <a:t> depuis </a:t>
            </a:r>
            <a:r>
              <a:rPr lang="fr-FR" dirty="0" err="1"/>
              <a:t>Vinted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</a:t>
            </a:r>
            <a:r>
              <a:rPr lang="fr-FR" b="1" dirty="0"/>
              <a:t>Problématique</a:t>
            </a:r>
            <a:r>
              <a:rPr lang="fr-FR" dirty="0"/>
              <a:t> : Faible précision initiale (38-55%) due aux limitations du </a:t>
            </a:r>
            <a:r>
              <a:rPr lang="fr-FR" dirty="0" err="1"/>
              <a:t>dataset</a:t>
            </a:r>
            <a:r>
              <a:rPr lang="fr-FR" dirty="0"/>
              <a:t> et des choix techniques.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4A09-5144-4A64-A1AD-291EF41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Part 1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CC078D-81F5-48FD-AD23-068A0343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54" y="1799647"/>
            <a:ext cx="7469614" cy="42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1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4A09-5144-4A64-A1AD-291EF41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Part 2</a:t>
            </a:r>
            <a:endParaRPr lang="en-US" dirty="0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80BD5FAE-7B17-4F83-905B-870D2EC1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58" y="1874880"/>
            <a:ext cx="7642019" cy="4298636"/>
          </a:xfrm>
        </p:spPr>
      </p:pic>
    </p:spTree>
    <p:extLst>
      <p:ext uri="{BB962C8B-B14F-4D97-AF65-F5344CB8AC3E}">
        <p14:creationId xmlns:p14="http://schemas.microsoft.com/office/powerpoint/2010/main" val="12389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68F11-D428-430F-832F-E9A376B4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1 : Collecte de données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9351D0-B63B-46D0-8BD0-61A1415B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Scraping</a:t>
            </a:r>
            <a:r>
              <a:rPr lang="fr-FR" b="1" dirty="0"/>
              <a:t> avec </a:t>
            </a:r>
            <a:r>
              <a:rPr lang="fr-FR" b="1" dirty="0" err="1"/>
              <a:t>Selenium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Plus de 600 images</a:t>
            </a:r>
          </a:p>
          <a:p>
            <a:pPr lvl="1"/>
            <a:r>
              <a:rPr lang="fr-FR" dirty="0"/>
              <a:t>3 classes : chaussures, bas (short, pantalons), hauts (t-shirts, vestes)</a:t>
            </a:r>
          </a:p>
          <a:p>
            <a:pPr lvl="1"/>
            <a:endParaRPr lang="fr-FR" dirty="0"/>
          </a:p>
          <a:p>
            <a:r>
              <a:rPr lang="fr-FR" b="1" dirty="0"/>
              <a:t>Pourquoi </a:t>
            </a:r>
            <a:r>
              <a:rPr lang="fr-FR" b="1" dirty="0" err="1"/>
              <a:t>Vinted</a:t>
            </a:r>
            <a:r>
              <a:rPr lang="fr-FR" b="1" dirty="0"/>
              <a:t> ?</a:t>
            </a:r>
          </a:p>
          <a:p>
            <a:pPr lvl="1"/>
            <a:r>
              <a:rPr lang="fr-FR" dirty="0"/>
              <a:t>Images accessibles au </a:t>
            </a:r>
            <a:r>
              <a:rPr lang="fr-FR" dirty="0" err="1"/>
              <a:t>scrapping</a:t>
            </a:r>
            <a:endParaRPr lang="fr-FR" dirty="0"/>
          </a:p>
          <a:p>
            <a:pPr lvl="1"/>
            <a:r>
              <a:rPr lang="fr-FR" dirty="0"/>
              <a:t>Images plus complexes que les images commerciales, plus adaptée à tout le monde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EA488-1C09-4AF3-A915-CC5281A5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2 : Prétraitement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11F3BE-E13B-4504-86F8-FC3B7F7D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Prétraitement</a:t>
            </a:r>
            <a:r>
              <a:rPr lang="fr-FR" dirty="0"/>
              <a:t> :</a:t>
            </a:r>
          </a:p>
          <a:p>
            <a:pPr lvl="1"/>
            <a:r>
              <a:rPr lang="fr-FR" dirty="0"/>
              <a:t>Conversion en niveaux de gris (128x128 pixels).</a:t>
            </a:r>
          </a:p>
          <a:p>
            <a:pPr lvl="1"/>
            <a:r>
              <a:rPr lang="fr-FR" dirty="0"/>
              <a:t>Normalisation des pixels (valeurs 0-1).</a:t>
            </a:r>
          </a:p>
          <a:p>
            <a:endParaRPr lang="fr-FR" dirty="0"/>
          </a:p>
          <a:p>
            <a:r>
              <a:rPr lang="fr-FR" b="1" dirty="0"/>
              <a:t>Pourquoi </a:t>
            </a:r>
            <a:r>
              <a:rPr lang="fr-FR" b="1" dirty="0" err="1"/>
              <a:t>grayscale</a:t>
            </a:r>
            <a:r>
              <a:rPr lang="fr-FR" b="1" dirty="0"/>
              <a:t>, 128x128 et normalisation ? </a:t>
            </a:r>
          </a:p>
          <a:p>
            <a:pPr lvl="1"/>
            <a:r>
              <a:rPr lang="fr-FR" dirty="0"/>
              <a:t>Aucun intérêt pour la couleur </a:t>
            </a:r>
            <a:r>
              <a:rPr lang="fr-FR" dirty="0">
                <a:sym typeface="Wingdings" panose="05000000000000000000" pitchFamily="2" charset="2"/>
              </a:rPr>
              <a:t> + léger et rapide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128x128 suffisant, augmenter =&gt; coût computationnel inutile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Normalisation = meilleure stabilité pour et nécessaire pour une architecture CNN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564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EF45D-CB22-4363-A40D-DB84F8D3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3 : Analyse exploratoire (EDA)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AE3BA-222A-4671-B83C-44CD626B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Visualisations :</a:t>
            </a:r>
          </a:p>
          <a:p>
            <a:pPr lvl="1"/>
            <a:r>
              <a:rPr lang="fr-FR" dirty="0"/>
              <a:t>Distribution des classes (pie chart).</a:t>
            </a:r>
          </a:p>
          <a:p>
            <a:pPr lvl="1"/>
            <a:r>
              <a:rPr lang="fr-FR" dirty="0"/>
              <a:t>Statistiques des prix par catégorie (</a:t>
            </a:r>
            <a:r>
              <a:rPr lang="fr-FR" dirty="0" err="1"/>
              <a:t>boxplot</a:t>
            </a:r>
            <a:r>
              <a:rPr lang="fr-FR" dirty="0"/>
              <a:t>).</a:t>
            </a:r>
          </a:p>
          <a:p>
            <a:pPr lvl="1"/>
            <a:r>
              <a:rPr lang="fr-FR" dirty="0"/>
              <a:t>Distribution de la luminosité </a:t>
            </a:r>
          </a:p>
          <a:p>
            <a:pPr lvl="1"/>
            <a:r>
              <a:rPr lang="fr-FR" dirty="0"/>
              <a:t>Graphique des dimensions de toutes les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CEF23-EFA8-4D42-A2A3-EA1500B0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4 : Modélisation &amp; résultats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87C50-E5EA-48D7-B079-F97536C7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Précision finale</a:t>
            </a:r>
            <a:r>
              <a:rPr lang="fr-FR" dirty="0"/>
              <a:t> : 74,07% (contre 55% pour un CNN simple) </a:t>
            </a:r>
          </a:p>
          <a:p>
            <a:r>
              <a:rPr lang="fr-FR" b="1" dirty="0"/>
              <a:t>Matrice de confusion</a:t>
            </a:r>
            <a:r>
              <a:rPr lang="fr-FR" dirty="0"/>
              <a:t> :</a:t>
            </a:r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40F907-2272-4824-B512-887F0B96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22" y="3257670"/>
            <a:ext cx="5818778" cy="2748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BDC973-9902-46E8-A526-2540EF17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58" y="3195962"/>
            <a:ext cx="3609430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66E24-3FBF-4300-87F4-C10B15E6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Étape 5 : Déploiement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932DB1-DFC4-4D95-AE5D-DB32E982D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627029" cy="4351338"/>
          </a:xfrm>
        </p:spPr>
        <p:txBody>
          <a:bodyPr>
            <a:normAutofit/>
          </a:bodyPr>
          <a:lstStyle/>
          <a:p>
            <a:r>
              <a:rPr lang="fr-FR" b="1" dirty="0"/>
              <a:t>Application </a:t>
            </a:r>
            <a:r>
              <a:rPr lang="fr-FR" b="1" dirty="0" err="1"/>
              <a:t>Streamlit</a:t>
            </a:r>
            <a:endParaRPr lang="fr-FR" dirty="0"/>
          </a:p>
          <a:p>
            <a:r>
              <a:rPr lang="fr-FR" b="1" dirty="0"/>
              <a:t>Fonctionnalités :</a:t>
            </a:r>
          </a:p>
          <a:p>
            <a:pPr lvl="1"/>
            <a:r>
              <a:rPr lang="fr-FR" dirty="0" err="1"/>
              <a:t>Upload</a:t>
            </a:r>
            <a:r>
              <a:rPr lang="fr-FR" dirty="0"/>
              <a:t> d'image.</a:t>
            </a:r>
          </a:p>
          <a:p>
            <a:pPr lvl="1"/>
            <a:r>
              <a:rPr lang="fr-FR" dirty="0"/>
              <a:t>Affichage de la prédiction + score de confiance.</a:t>
            </a:r>
          </a:p>
          <a:p>
            <a:r>
              <a:rPr lang="fr-FR" b="1" dirty="0"/>
              <a:t>Limites</a:t>
            </a:r>
            <a:r>
              <a:rPr lang="fr-FR" dirty="0"/>
              <a:t> :</a:t>
            </a:r>
          </a:p>
          <a:p>
            <a:pPr lvl="1"/>
            <a:r>
              <a:rPr lang="fr-FR" dirty="0"/>
              <a:t>Non-containerisé (Docker non utilisé pour des problèmes techniques).</a:t>
            </a:r>
          </a:p>
          <a:p>
            <a:pPr lvl="1"/>
            <a:r>
              <a:rPr lang="fr-FR" dirty="0"/>
              <a:t>Optimisation possible : API </a:t>
            </a:r>
            <a:r>
              <a:rPr lang="fr-FR" dirty="0" err="1"/>
              <a:t>FastAPI</a:t>
            </a:r>
            <a:r>
              <a:rPr lang="fr-FR" dirty="0"/>
              <a:t> + </a:t>
            </a:r>
            <a:r>
              <a:rPr lang="fr-FR" dirty="0" err="1"/>
              <a:t>scaling</a:t>
            </a:r>
            <a:r>
              <a:rPr lang="fr-FR" dirty="0"/>
              <a:t> horizontal.</a:t>
            </a:r>
          </a:p>
          <a:p>
            <a:pPr lvl="1"/>
            <a:endParaRPr lang="fr-FR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27F0C8-9D61-4908-8F93-63AEC646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9" y="1690688"/>
            <a:ext cx="5107139" cy="4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2717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00_TF77929380.potx" id="{7BA4FD34-32C3-4231-B145-98A403A2B9FC}" vid="{DAF6E345-664D-43C9-B9E7-CCF03AF511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purl.org/dc/terms/"/>
    <ds:schemaRef ds:uri="16c05727-aa75-4e4a-9b5f-8a80a1165891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Profondeur</Template>
  <TotalTime>0</TotalTime>
  <Words>274</Words>
  <Application>Microsoft Office PowerPoint</Application>
  <PresentationFormat>Grand écran</PresentationFormat>
  <Paragraphs>44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Profondeur</vt:lpstr>
      <vt:lpstr>ImageSortAI</vt:lpstr>
      <vt:lpstr>Objectif</vt:lpstr>
      <vt:lpstr>Workflow Part 1</vt:lpstr>
      <vt:lpstr>Workflow Part 2</vt:lpstr>
      <vt:lpstr>Étape 1 : Collecte de données</vt:lpstr>
      <vt:lpstr>Étape 2 : Prétraitement</vt:lpstr>
      <vt:lpstr>Étape 3 : Analyse exploratoire (EDA)</vt:lpstr>
      <vt:lpstr>Étape 4 : Modélisation &amp; résultats</vt:lpstr>
      <vt:lpstr>Étape 5 : Déploiement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2025-04-12T19:33:21Z</dcterms:created>
  <dcterms:modified xsi:type="dcterms:W3CDTF">2025-04-12T21:35:36Z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